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65" r:id="rId82"/>
    <p:sldId id="364" r:id="rId83"/>
    <p:sldId id="370" r:id="rId84"/>
    <p:sldId id="369" r:id="rId85"/>
    <p:sldId id="310"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72"/>
    <p:restoredTop sz="77891"/>
  </p:normalViewPr>
  <p:slideViewPr>
    <p:cSldViewPr snapToGrid="0" snapToObjects="1">
      <p:cViewPr>
        <p:scale>
          <a:sx n="87" d="100"/>
          <a:sy n="87" d="100"/>
        </p:scale>
        <p:origin x="1152" y="432"/>
      </p:cViewPr>
      <p:guideLst>
        <p:guide orient="horz" pos="2160"/>
        <p:guide pos="3840"/>
      </p:guideLst>
    </p:cSldViewPr>
  </p:slideViewPr>
  <p:outlineViewPr>
    <p:cViewPr>
      <p:scale>
        <a:sx n="33" d="100"/>
        <a:sy n="33" d="100"/>
      </p:scale>
      <p:origin x="0" y="-14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Docker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and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on an internal GitHub repo.</a:t>
            </a:r>
          </a:p>
          <a:p>
            <a:pPr marL="628650" lvl="1" indent="-171450">
              <a:buFont typeface="Arial" panose="020B0604020202020204" pitchFamily="34" charset="0"/>
              <a:buChar char="•"/>
            </a:pPr>
            <a:r>
              <a:rPr lang="en-US" dirty="0"/>
              <a:t>You need to connect to the ATC VPN to get to the repo so, if you aren’t already enrolled in the Duo authentication system, follow the link on the ATC Support page to Service Now then click on Self-Service Portal.</a:t>
            </a:r>
          </a:p>
          <a:p>
            <a:pPr marL="628650" lvl="1" indent="-171450">
              <a:buFont typeface="Arial" panose="020B0604020202020204" pitchFamily="34" charset="0"/>
              <a:buChar char="•"/>
            </a:pPr>
            <a:r>
              <a:rPr lang="en-US" dirty="0"/>
              <a:t>From the Self-Service Portal navigate to Service Catalog&gt;ATC Requests and click on Request Technical Support.</a:t>
            </a:r>
          </a:p>
          <a:p>
            <a:pPr marL="628650" lvl="1" indent="-171450">
              <a:buFont typeface="Arial" panose="020B0604020202020204" pitchFamily="34" charset="0"/>
              <a:buChar char="•"/>
            </a:pPr>
            <a:r>
              <a:rPr lang="en-US" dirty="0"/>
              <a:t>Request ATC VPN access in the form and wait for the Duo enrollment email.</a:t>
            </a:r>
          </a:p>
          <a:p>
            <a:pPr marL="171450" lvl="0" indent="-171450">
              <a:buFont typeface="Arial" panose="020B0604020202020204" pitchFamily="34" charset="0"/>
              <a:buChar char="•"/>
            </a:pPr>
            <a:r>
              <a:rPr lang="en-US" dirty="0"/>
              <a:t>After you connect to the ATC VPN you can download this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 unnecessarily.</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instruction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  Safe the </a:t>
            </a:r>
            <a:r>
              <a:rPr lang="en-US" b="0" dirty="0" err="1"/>
              <a:t>Dockerfile</a:t>
            </a:r>
            <a:r>
              <a:rPr lang="en-US" b="0" dirty="0"/>
              <a:t> when you are done.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WORKDIR</a:t>
            </a:r>
            <a:r>
              <a:rPr lang="en-US" b="0" dirty="0"/>
              <a:t> instruction sets the directory that any subsequent instructions will run in.</a:t>
            </a:r>
          </a:p>
          <a:p>
            <a:pPr marL="171450" indent="-171450">
              <a:buFont typeface="Arial" panose="020B0604020202020204" pitchFamily="34" charset="0"/>
              <a:buChar char="•"/>
            </a:pPr>
            <a:r>
              <a:rPr lang="en-US" b="0" dirty="0"/>
              <a:t>Think of the </a:t>
            </a:r>
            <a:r>
              <a:rPr lang="en-US" b="1" dirty="0"/>
              <a:t>WORKDIR </a:t>
            </a:r>
            <a:r>
              <a:rPr lang="en-US" b="0" dirty="0"/>
              <a:t>instruction like the </a:t>
            </a:r>
            <a:r>
              <a:rPr lang="en-US" b="0" i="1" dirty="0"/>
              <a:t>cd</a:t>
            </a:r>
            <a:r>
              <a:rPr lang="en-US" b="1" i="1" dirty="0"/>
              <a:t> </a:t>
            </a:r>
            <a:r>
              <a:rPr lang="en-US" b="0" i="0" dirty="0"/>
              <a:t>command in a Windows, Mac, or Linux terminal; it changes the directory you run your next command in.</a:t>
            </a:r>
            <a:endParaRPr lang="en-US" b="0" dirty="0"/>
          </a:p>
          <a:p>
            <a:pPr marL="171450" indent="-171450">
              <a:buFont typeface="Arial" panose="020B0604020202020204" pitchFamily="34" charset="0"/>
              <a:buChar char="•"/>
            </a:pPr>
            <a:r>
              <a:rPr lang="en-US" b="0" dirty="0"/>
              <a:t>The </a:t>
            </a:r>
            <a:r>
              <a:rPr lang="en-US" b="1" dirty="0"/>
              <a:t>WORKDIR</a:t>
            </a:r>
            <a:r>
              <a:rPr lang="en-US" b="0" dirty="0"/>
              <a:t> instruction accepts either absolute or relative paths and you can issue as many </a:t>
            </a:r>
            <a:r>
              <a:rPr lang="en-US" b="1" dirty="0"/>
              <a:t>WORKDIR </a:t>
            </a:r>
            <a:r>
              <a:rPr lang="en-US" b="0" dirty="0"/>
              <a:t>instructions as you need.</a:t>
            </a:r>
            <a:endParaRPr lang="en-US" b="1" dirty="0"/>
          </a:p>
          <a:p>
            <a:pPr marL="628650" lvl="1" indent="-171450">
              <a:buFont typeface="Arial" panose="020B0604020202020204" pitchFamily="34" charset="0"/>
              <a:buChar char="•"/>
            </a:pPr>
            <a:r>
              <a:rPr lang="en-US" b="0" dirty="0"/>
              <a:t>One </a:t>
            </a:r>
            <a:r>
              <a:rPr lang="en-US" b="1" dirty="0"/>
              <a:t>WORKDIR </a:t>
            </a:r>
            <a:r>
              <a:rPr lang="en-US" b="0" dirty="0"/>
              <a:t>instruction can change you to a certain directory so you can run a command and another </a:t>
            </a:r>
            <a:r>
              <a:rPr lang="en-US" b="1" dirty="0"/>
              <a:t>WORKDIR</a:t>
            </a:r>
            <a:r>
              <a:rPr lang="en-US" b="0" dirty="0"/>
              <a:t> instruction can put you in a different directory for a different command.</a:t>
            </a:r>
          </a:p>
          <a:p>
            <a:pPr marL="628650" lvl="1" indent="-171450">
              <a:buFont typeface="Arial" panose="020B0604020202020204" pitchFamily="34" charset="0"/>
              <a:buChar char="•"/>
            </a:pPr>
            <a:r>
              <a:rPr lang="en-US" b="0" dirty="0"/>
              <a:t>If you were to issue a </a:t>
            </a:r>
            <a:r>
              <a:rPr lang="en-US" b="1" dirty="0"/>
              <a:t>RUN </a:t>
            </a:r>
            <a:r>
              <a:rPr lang="en-US" b="0" dirty="0"/>
              <a:t>instruction with the shell command </a:t>
            </a:r>
            <a:r>
              <a:rPr lang="en-US" b="0" i="1" dirty="0" err="1"/>
              <a:t>pwd</a:t>
            </a:r>
            <a:r>
              <a:rPr lang="en-US" b="0" i="1" dirty="0"/>
              <a:t> </a:t>
            </a:r>
            <a:r>
              <a:rPr lang="en-US" b="0" dirty="0"/>
              <a:t>after you issue a </a:t>
            </a:r>
            <a:r>
              <a:rPr lang="en-US" b="1" dirty="0"/>
              <a:t>WORKDIR</a:t>
            </a:r>
            <a:r>
              <a:rPr lang="en-US" b="0" dirty="0"/>
              <a:t> instruction, the output of the </a:t>
            </a:r>
            <a:r>
              <a:rPr lang="en-US" b="0" i="1" dirty="0" err="1"/>
              <a:t>pwd</a:t>
            </a:r>
            <a:r>
              <a:rPr lang="en-US" b="1" i="1" dirty="0"/>
              <a:t> </a:t>
            </a:r>
            <a:r>
              <a:rPr lang="en-US" b="0" i="0" dirty="0"/>
              <a:t>command would be whatever your </a:t>
            </a:r>
            <a:r>
              <a:rPr lang="en-US" b="1" i="0" dirty="0"/>
              <a:t>WORKDIR</a:t>
            </a:r>
            <a:r>
              <a:rPr lang="en-US" b="0" i="0" dirty="0"/>
              <a: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you type the </a:t>
            </a:r>
            <a:r>
              <a:rPr lang="en-US" b="1" dirty="0"/>
              <a:t>WORKDIR </a:t>
            </a:r>
            <a:r>
              <a:rPr lang="en-US" b="0" dirty="0"/>
              <a:t>instruction, type the relative or absolute path to the working directory that you want to set and you’re done.</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just use one </a:t>
            </a:r>
            <a:r>
              <a:rPr lang="en-US" b="1" i="0" dirty="0"/>
              <a:t>WORKDIR </a:t>
            </a:r>
            <a:r>
              <a:rPr lang="en-US" b="0" i="0" dirty="0"/>
              <a:t>instruction in our </a:t>
            </a:r>
            <a:r>
              <a:rPr lang="en-US" b="0" i="0" dirty="0" err="1"/>
              <a:t>Dockerfile</a:t>
            </a:r>
            <a:r>
              <a:rPr lang="en-US" b="0" i="0" dirty="0"/>
              <a:t> but, if we were to use several </a:t>
            </a:r>
            <a:r>
              <a:rPr lang="en-US" b="1" i="0" dirty="0"/>
              <a:t>WORKDIR</a:t>
            </a:r>
            <a:r>
              <a:rPr lang="en-US" b="0" i="0" dirty="0"/>
              <a:t> instructions with relative paths and then issue a </a:t>
            </a:r>
            <a:r>
              <a:rPr lang="en-US" b="0" i="1" dirty="0" err="1"/>
              <a:t>pwd</a:t>
            </a:r>
            <a:r>
              <a:rPr lang="en-US" b="1" i="1" dirty="0"/>
              <a:t> </a:t>
            </a:r>
            <a:r>
              <a:rPr lang="en-US" b="0" i="0" dirty="0"/>
              <a:t>command, the result of the </a:t>
            </a:r>
            <a:r>
              <a:rPr lang="en-US" b="0" i="1" dirty="0" err="1"/>
              <a:t>pwd</a:t>
            </a:r>
            <a:r>
              <a:rPr lang="en-US" b="1" i="1" dirty="0"/>
              <a:t> </a:t>
            </a:r>
            <a:r>
              <a:rPr lang="en-US" b="0" i="0" dirty="0"/>
              <a:t>command would be, in this case, </a:t>
            </a:r>
            <a:r>
              <a:rPr lang="en-US" b="1" i="0" dirty="0"/>
              <a:t>/app/bin/resources</a:t>
            </a:r>
            <a:r>
              <a:rPr lang="en-US" b="0"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set the </a:t>
            </a:r>
            <a:r>
              <a:rPr lang="en-US" b="1" dirty="0"/>
              <a:t>WORKDIR</a:t>
            </a:r>
            <a:r>
              <a:rPr lang="en-US" b="0" dirty="0"/>
              <a:t> these instructions in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WORKDIR </a:t>
            </a:r>
            <a:r>
              <a:rPr lang="en-US" b="0" dirty="0"/>
              <a:t>instruction just like this and save your </a:t>
            </a:r>
            <a:r>
              <a:rPr lang="en-US" b="0" dirty="0" err="1"/>
              <a:t>Dockerfile</a:t>
            </a:r>
            <a:r>
              <a:rPr lang="en-US" b="0" dirty="0"/>
              <a:t>.</a:t>
            </a:r>
          </a:p>
          <a:p>
            <a:endParaRPr lang="en-US" b="0" dirty="0"/>
          </a:p>
          <a:p>
            <a:r>
              <a:rPr lang="en-US" b="0" dirty="0"/>
              <a:t>Our </a:t>
            </a:r>
            <a:r>
              <a:rPr lang="en-US" b="0" dirty="0" err="1"/>
              <a:t>Dockerfile</a:t>
            </a:r>
            <a:r>
              <a:rPr lang="en-US" b="0" dirty="0"/>
              <a:t> is taking shape now so let’s keep it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COPY</a:t>
            </a:r>
            <a:r>
              <a:rPr lang="en-US" b="0" dirty="0"/>
              <a:t> instruction does about what you think it might do; it copies files or directories from the Docker Host to the Image during the build process.</a:t>
            </a:r>
          </a:p>
          <a:p>
            <a:pPr marL="171450" indent="-171450">
              <a:buFont typeface="Arial" panose="020B0604020202020204" pitchFamily="34" charset="0"/>
              <a:buChar char="•"/>
            </a:pPr>
            <a:r>
              <a:rPr lang="en-US" b="0" dirty="0"/>
              <a:t>This is an easy way to get files into your Image and make scripts or other tools available when you create Containers from your Image.</a:t>
            </a:r>
          </a:p>
          <a:p>
            <a:pPr marL="171450" indent="-171450">
              <a:buFont typeface="Arial" panose="020B0604020202020204" pitchFamily="34" charset="0"/>
              <a:buChar char="•"/>
            </a:pPr>
            <a:r>
              <a:rPr lang="en-US" b="0" dirty="0"/>
              <a:t>You can use both absolute and relative paths for both the source and destination arguments.</a:t>
            </a:r>
          </a:p>
          <a:p>
            <a:pPr marL="171450" indent="-171450">
              <a:buFont typeface="Arial" panose="020B0604020202020204" pitchFamily="34" charset="0"/>
              <a:buChar char="•"/>
            </a:pPr>
            <a:r>
              <a:rPr lang="en-US" b="0" dirty="0"/>
              <a:t>You can also use wildcard characters to easily copy multiple files and you can issue multiple </a:t>
            </a:r>
            <a:r>
              <a:rPr lang="en-US" b="1" dirty="0"/>
              <a:t>COPY</a:t>
            </a:r>
            <a:r>
              <a:rPr lang="en-US" b="0" dirty="0"/>
              <a:t> instructions if you need to.</a:t>
            </a:r>
          </a:p>
          <a:p>
            <a:pPr marL="171450" indent="-171450">
              <a:buFont typeface="Arial" panose="020B0604020202020204" pitchFamily="34" charset="0"/>
              <a:buChar char="•"/>
            </a:pPr>
            <a:r>
              <a:rPr lang="en-US" b="0" dirty="0"/>
              <a:t>When you enter the </a:t>
            </a:r>
            <a:r>
              <a:rPr lang="en-US" b="1" dirty="0"/>
              <a:t>COPY</a:t>
            </a:r>
            <a:r>
              <a:rPr lang="en-US" b="0" dirty="0"/>
              <a:t> instruction, just specify the source and destination paths and you’re done.</a:t>
            </a:r>
            <a:endParaRPr lang="en-US" b="1" dirty="0"/>
          </a:p>
          <a:p>
            <a:pPr marL="628650" lvl="1" indent="-171450">
              <a:buFont typeface="Arial" panose="020B0604020202020204" pitchFamily="34" charset="0"/>
              <a:buChar char="•"/>
            </a:pPr>
            <a:r>
              <a:rPr lang="en-US" b="0" dirty="0"/>
              <a:t>In the case of this </a:t>
            </a:r>
            <a:r>
              <a:rPr lang="en-US" b="1" dirty="0"/>
              <a:t>COPY </a:t>
            </a:r>
            <a:r>
              <a:rPr lang="en-US" b="0" dirty="0"/>
              <a:t>instruction, we copy a Python script named </a:t>
            </a:r>
            <a:r>
              <a:rPr lang="en-US" b="0" i="1" dirty="0" err="1"/>
              <a:t>my_script.py</a:t>
            </a:r>
            <a:r>
              <a:rPr lang="en-US" b="0" i="1" dirty="0"/>
              <a:t> </a:t>
            </a:r>
            <a:r>
              <a:rPr lang="en-US" b="0" i="0" dirty="0"/>
              <a:t>to whatever the working directory is that we have set for our Image.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 are a couple of other examples of the </a:t>
            </a:r>
            <a:r>
              <a:rPr lang="en-US" b="1" dirty="0"/>
              <a:t>COPY </a:t>
            </a:r>
            <a:r>
              <a:rPr lang="en-US" b="0" dirty="0"/>
              <a:t>instruction that we won’t use in our </a:t>
            </a:r>
            <a:r>
              <a:rPr lang="en-US" b="0" dirty="0" err="1"/>
              <a:t>Dockerfile</a:t>
            </a:r>
            <a:r>
              <a:rPr lang="en-US" b="0" dirty="0"/>
              <a:t> but are good for reference: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t>
            </a:r>
            <a:r>
              <a:rPr lang="en-US" b="1" dirty="0"/>
              <a:t>COPY</a:t>
            </a:r>
            <a:r>
              <a:rPr lang="en-US" b="0" dirty="0"/>
              <a:t> instruction copies a directory from the Docker Host called </a:t>
            </a:r>
            <a:r>
              <a:rPr lang="en-US" b="0" i="1" dirty="0" err="1"/>
              <a:t>files_dir</a:t>
            </a:r>
            <a:r>
              <a:rPr lang="en-US" b="0" i="1" dirty="0"/>
              <a:t> </a:t>
            </a:r>
            <a:r>
              <a:rPr lang="en-US" b="0" i="0" dirty="0"/>
              <a:t>to the Image destination </a:t>
            </a:r>
            <a:r>
              <a:rPr lang="en-US" b="0" i="1" dirty="0"/>
              <a:t>/home/</a:t>
            </a:r>
            <a:r>
              <a:rPr lang="en-US" b="0" i="1" dirty="0" err="1"/>
              <a:t>files_dir</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we specify an absolute path for the destination, Docker will copy the file to that path and not the working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last </a:t>
            </a:r>
            <a:r>
              <a:rPr lang="en-US" b="1" i="0" dirty="0"/>
              <a:t>COPY </a:t>
            </a:r>
            <a:r>
              <a:rPr lang="en-US" b="0" i="0" dirty="0"/>
              <a:t>instruction copies all files in the working directory of our </a:t>
            </a:r>
            <a:r>
              <a:rPr lang="en-US" b="0" i="0" dirty="0" err="1"/>
              <a:t>Dockerhost</a:t>
            </a:r>
            <a:r>
              <a:rPr lang="en-US" b="0" i="0" dirty="0"/>
              <a:t> to the working directory of the Image.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Now let’s add a </a:t>
            </a:r>
            <a:r>
              <a:rPr lang="en-US" b="1" dirty="0"/>
              <a:t>COPY </a:t>
            </a:r>
            <a:r>
              <a:rPr lang="en-US" b="0" dirty="0"/>
              <a:t>instructions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COPY </a:t>
            </a:r>
            <a:r>
              <a:rPr lang="en-US" b="0" dirty="0"/>
              <a:t>instruction and use </a:t>
            </a:r>
            <a:r>
              <a:rPr lang="en-US" b="0" i="1" dirty="0" err="1"/>
              <a:t>my_script.py</a:t>
            </a:r>
            <a:r>
              <a:rPr lang="en-US" b="1" i="1" dirty="0"/>
              <a:t> </a:t>
            </a:r>
            <a:r>
              <a:rPr lang="en-US" b="0" i="0" dirty="0"/>
              <a:t>as both the source and destination.</a:t>
            </a:r>
          </a:p>
          <a:p>
            <a:r>
              <a:rPr lang="en-US" b="0" i="0" dirty="0"/>
              <a:t>The </a:t>
            </a:r>
            <a:r>
              <a:rPr lang="en-US" b="0" i="1" dirty="0" err="1"/>
              <a:t>my_script.py</a:t>
            </a:r>
            <a:r>
              <a:rPr lang="en-US" b="0" i="0" dirty="0"/>
              <a:t> file is part of the GitHub repository you downloaded.</a:t>
            </a:r>
          </a:p>
          <a:p>
            <a:endParaRPr lang="en-US" b="0" dirty="0"/>
          </a:p>
          <a:p>
            <a:r>
              <a:rPr lang="en-US" b="0" dirty="0"/>
              <a:t>Once you save your </a:t>
            </a:r>
            <a:r>
              <a:rPr lang="en-US" b="0" dirty="0" err="1"/>
              <a:t>Dockerfile</a:t>
            </a:r>
            <a:r>
              <a:rPr lang="en-US" b="0" dirty="0"/>
              <a:t> we can keep rolling.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EXPOSE</a:t>
            </a:r>
            <a:r>
              <a:rPr lang="en-US" b="0" dirty="0"/>
              <a:t> instruction is cosmetic, to a degree.</a:t>
            </a:r>
          </a:p>
          <a:p>
            <a:pPr marL="171450" indent="-171450">
              <a:buFont typeface="Arial" panose="020B0604020202020204" pitchFamily="34" charset="0"/>
              <a:buChar char="•"/>
            </a:pPr>
            <a:r>
              <a:rPr lang="en-US" b="0" dirty="0"/>
              <a:t>It tells the Docker Daemon that a Container is supposed to listen on a certain port or ports at runtime.</a:t>
            </a:r>
          </a:p>
          <a:p>
            <a:pPr marL="171450" indent="-171450">
              <a:buFont typeface="Arial" panose="020B0604020202020204" pitchFamily="34" charset="0"/>
              <a:buChar char="•"/>
            </a:pPr>
            <a:r>
              <a:rPr lang="en-US" b="0" dirty="0"/>
              <a:t>The </a:t>
            </a:r>
            <a:r>
              <a:rPr lang="en-US" b="1" dirty="0"/>
              <a:t>EXPOSE </a:t>
            </a:r>
            <a:r>
              <a:rPr lang="en-US" b="0" dirty="0"/>
              <a:t>instruction doesn’t actually publish a port and tell the container to listen on that port.</a:t>
            </a:r>
          </a:p>
          <a:p>
            <a:pPr marL="628650" lvl="1" indent="-171450">
              <a:buFont typeface="Arial" panose="020B0604020202020204" pitchFamily="34" charset="0"/>
              <a:buChar char="•"/>
            </a:pPr>
            <a:r>
              <a:rPr lang="en-US" b="0" dirty="0"/>
              <a:t>Rather, it’s a way for the person that builds the image to tell anyone who uses the Image, which port or ports to publish to their Containers.</a:t>
            </a:r>
          </a:p>
          <a:p>
            <a:pPr marL="171450" lvl="0" indent="-171450">
              <a:buFont typeface="Arial" panose="020B0604020202020204" pitchFamily="34" charset="0"/>
              <a:buChar char="•"/>
            </a:pPr>
            <a:r>
              <a:rPr lang="en-US" b="0" dirty="0"/>
              <a:t>The syntax for the </a:t>
            </a:r>
            <a:r>
              <a:rPr lang="en-US" b="1" dirty="0"/>
              <a:t>EXPOSE</a:t>
            </a:r>
            <a:r>
              <a:rPr lang="en-US" b="0" dirty="0"/>
              <a:t> instruction is pretty simple:</a:t>
            </a:r>
          </a:p>
          <a:p>
            <a:pPr marL="628650" lvl="1" indent="-171450">
              <a:buFont typeface="Arial" panose="020B0604020202020204" pitchFamily="34" charset="0"/>
              <a:buChar char="•"/>
            </a:pPr>
            <a:r>
              <a:rPr lang="en-US" b="0" dirty="0"/>
              <a:t>First is the </a:t>
            </a:r>
            <a:r>
              <a:rPr lang="en-US" b="1" dirty="0"/>
              <a:t>EXPOSE </a:t>
            </a:r>
            <a:r>
              <a:rPr lang="en-US" b="0" dirty="0"/>
              <a:t>instruction itself and next is the port number.</a:t>
            </a:r>
          </a:p>
          <a:p>
            <a:pPr marL="1085850" lvl="2" indent="-171450">
              <a:buFont typeface="Arial" panose="020B0604020202020204" pitchFamily="34" charset="0"/>
              <a:buChar char="•"/>
            </a:pPr>
            <a:r>
              <a:rPr lang="en-US" b="0" dirty="0"/>
              <a:t>TCP is the default protocol but you can specify TCP or UDP like this.</a:t>
            </a:r>
          </a:p>
          <a:p>
            <a:pPr marL="628650" lvl="1" indent="-171450">
              <a:buFont typeface="Arial" panose="020B0604020202020204" pitchFamily="34" charset="0"/>
              <a:buChar char="•"/>
            </a:pPr>
            <a:r>
              <a:rPr lang="en-US" b="0" dirty="0"/>
              <a:t>You can have as many </a:t>
            </a:r>
            <a:r>
              <a:rPr lang="en-US" b="1" dirty="0"/>
              <a:t>EXPOSE</a:t>
            </a:r>
            <a:r>
              <a:rPr lang="en-US" b="0" dirty="0"/>
              <a:t> instructions as you need for your specific use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an </a:t>
            </a:r>
            <a:r>
              <a:rPr lang="en-US" b="1" dirty="0"/>
              <a:t>EXPOSE </a:t>
            </a:r>
            <a:r>
              <a:rPr lang="en-US" b="0" dirty="0"/>
              <a:t>instruction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EXPOSE </a:t>
            </a:r>
            <a:r>
              <a:rPr lang="en-US" b="0" dirty="0"/>
              <a:t>instruction with port 8080 and save the </a:t>
            </a:r>
            <a:r>
              <a:rPr lang="en-US" b="0" dirty="0" err="1"/>
              <a:t>Dockerfile</a:t>
            </a:r>
            <a:r>
              <a:rPr lang="en-US" b="0" i="0" dirty="0"/>
              <a:t>.</a:t>
            </a:r>
          </a:p>
          <a:p>
            <a:endParaRPr lang="en-US" b="0" dirty="0"/>
          </a:p>
          <a:p>
            <a:r>
              <a:rPr lang="en-US" b="0" dirty="0"/>
              <a:t>We are just about done with the </a:t>
            </a:r>
            <a:r>
              <a:rPr lang="en-US" b="0" dirty="0" err="1"/>
              <a:t>Dockerfile</a:t>
            </a:r>
            <a:r>
              <a:rPr lang="en-US" b="0" dirty="0"/>
              <a:t>…on to the penultimate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LABEL</a:t>
            </a:r>
            <a:r>
              <a:rPr lang="en-US" b="0" dirty="0"/>
              <a:t> instruction is a way to add metadata to an Image as a form of documentation.</a:t>
            </a:r>
          </a:p>
          <a:p>
            <a:pPr marL="171450" indent="-171450">
              <a:buFont typeface="Arial" panose="020B0604020202020204" pitchFamily="34" charset="0"/>
              <a:buChar char="•"/>
            </a:pPr>
            <a:r>
              <a:rPr lang="en-US" b="0" dirty="0"/>
              <a:t>You can add as many </a:t>
            </a:r>
            <a:r>
              <a:rPr lang="en-US" b="1" dirty="0"/>
              <a:t>LABEL</a:t>
            </a:r>
            <a:r>
              <a:rPr lang="en-US" b="0" dirty="0"/>
              <a:t> instructions as you like but it’s more typical to use multiple key-value pairs within one </a:t>
            </a:r>
            <a:r>
              <a:rPr lang="en-US" b="1" dirty="0"/>
              <a:t>LABEL</a:t>
            </a:r>
            <a:r>
              <a:rPr lang="en-US" b="0" dirty="0"/>
              <a:t> instruction with multiline syntax.</a:t>
            </a:r>
          </a:p>
          <a:p>
            <a:pPr marL="171450" lvl="0" indent="-171450">
              <a:buFont typeface="Arial" panose="020B0604020202020204" pitchFamily="34" charset="0"/>
              <a:buChar char="•"/>
            </a:pPr>
            <a:r>
              <a:rPr lang="en-US" b="0" dirty="0"/>
              <a:t>The syntax for the </a:t>
            </a:r>
            <a:r>
              <a:rPr lang="en-US" b="1" dirty="0"/>
              <a:t>LABEL </a:t>
            </a:r>
            <a:r>
              <a:rPr lang="en-US" b="0" dirty="0"/>
              <a:t>instruction looks like this:</a:t>
            </a:r>
          </a:p>
          <a:p>
            <a:pPr marL="628650" lvl="1" indent="-171450">
              <a:buFont typeface="Arial" panose="020B0604020202020204" pitchFamily="34" charset="0"/>
              <a:buChar char="•"/>
            </a:pPr>
            <a:r>
              <a:rPr lang="en-US" b="0" dirty="0"/>
              <a:t>After the </a:t>
            </a:r>
            <a:r>
              <a:rPr lang="en-US" b="1" dirty="0"/>
              <a:t>LABEL </a:t>
            </a:r>
            <a:r>
              <a:rPr lang="en-US" b="0" dirty="0"/>
              <a:t>instruction, add a key-value pair, separated by an equals sign, and the value wrapped in quotation marks.</a:t>
            </a:r>
          </a:p>
          <a:p>
            <a:pPr marL="628650" lvl="1" indent="-171450">
              <a:buFont typeface="Arial" panose="020B0604020202020204" pitchFamily="34" charset="0"/>
              <a:buChar char="•"/>
            </a:pPr>
            <a:r>
              <a:rPr lang="en-US" b="0" dirty="0"/>
              <a:t>This </a:t>
            </a:r>
            <a:r>
              <a:rPr lang="en-US" b="1" dirty="0"/>
              <a:t>LABEL</a:t>
            </a:r>
            <a:r>
              <a:rPr lang="en-US" b="0" dirty="0"/>
              <a:t> instruction lets people know who created the Image.</a:t>
            </a:r>
          </a:p>
          <a:p>
            <a:pPr marL="171450" lvl="0" indent="-171450">
              <a:buFont typeface="Arial" panose="020B0604020202020204" pitchFamily="34" charset="0"/>
              <a:buChar char="•"/>
            </a:pPr>
            <a:r>
              <a:rPr lang="en-US" b="0" dirty="0"/>
              <a:t>Here’s an example of a multiline </a:t>
            </a:r>
            <a:r>
              <a:rPr lang="en-US" b="1" dirty="0"/>
              <a:t>LABEL</a:t>
            </a:r>
            <a:r>
              <a:rPr lang="en-US" b="0" dirty="0"/>
              <a:t> instruction:</a:t>
            </a:r>
          </a:p>
          <a:p>
            <a:pPr marL="628650" lvl="1" indent="-171450">
              <a:buFont typeface="Arial" panose="020B0604020202020204" pitchFamily="34" charset="0"/>
              <a:buChar char="•"/>
            </a:pPr>
            <a:r>
              <a:rPr lang="en-US" b="0" dirty="0"/>
              <a:t>You can use a backslash character at the end of a line and add another key-value pair on the next line.</a:t>
            </a:r>
          </a:p>
          <a:p>
            <a:pPr marL="628650" lvl="1" indent="-171450">
              <a:buFont typeface="Arial" panose="020B0604020202020204" pitchFamily="34" charset="0"/>
              <a:buChar char="•"/>
            </a:pPr>
            <a:r>
              <a:rPr lang="en-US" b="0" dirty="0"/>
              <a:t>It’s good practice to indent after the first line so the keys line up and make the </a:t>
            </a:r>
            <a:r>
              <a:rPr lang="en-US" b="0" dirty="0" err="1"/>
              <a:t>Dockerfile</a:t>
            </a:r>
            <a:r>
              <a:rPr lang="en-US" b="0" dirty="0"/>
              <a:t> as readable as possible.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 </a:t>
            </a:r>
            <a:r>
              <a:rPr lang="en-US" b="1" dirty="0"/>
              <a:t>LABEL </a:t>
            </a:r>
            <a:r>
              <a:rPr lang="en-US" b="0" dirty="0"/>
              <a:t>instruction to our </a:t>
            </a:r>
            <a:r>
              <a:rPr lang="en-US" b="0" dirty="0" err="1"/>
              <a:t>Dockerfile</a:t>
            </a:r>
            <a:r>
              <a:rPr lang="en-US" b="0"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LABEL </a:t>
            </a:r>
            <a:r>
              <a:rPr lang="en-US" b="0" dirty="0"/>
              <a:t>instruction and set the </a:t>
            </a:r>
            <a:r>
              <a:rPr lang="en-US" b="0" i="1" dirty="0"/>
              <a:t>maintainer </a:t>
            </a:r>
            <a:r>
              <a:rPr lang="en-US" b="0" i="0" dirty="0"/>
              <a:t>key to</a:t>
            </a:r>
            <a:r>
              <a:rPr lang="en-US" b="0" dirty="0"/>
              <a:t> your name and email address.</a:t>
            </a:r>
          </a:p>
          <a:p>
            <a:endParaRPr lang="en-US" b="0" dirty="0"/>
          </a:p>
          <a:p>
            <a:r>
              <a:rPr lang="en-US" b="0" dirty="0"/>
              <a:t>Save the </a:t>
            </a:r>
            <a:r>
              <a:rPr lang="en-US" b="0" dirty="0" err="1"/>
              <a:t>Dockerfile</a:t>
            </a:r>
            <a:r>
              <a:rPr lang="en-US" b="0" i="0" dirty="0"/>
              <a:t> as soon as you’re done and let’s move to the last instruction for our </a:t>
            </a:r>
            <a:r>
              <a:rPr lang="en-US" b="0" i="0" dirty="0" err="1"/>
              <a:t>Dockerfile</a:t>
            </a:r>
            <a:r>
              <a:rPr lang="en-US" b="0" i="0" dirty="0"/>
              <a: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CMD</a:t>
            </a:r>
            <a:r>
              <a:rPr lang="en-US" b="0" dirty="0"/>
              <a:t> instruction tells Containers what to do when they start.</a:t>
            </a:r>
          </a:p>
          <a:p>
            <a:pPr marL="171450" indent="-171450">
              <a:buFont typeface="Arial" panose="020B0604020202020204" pitchFamily="34" charset="0"/>
              <a:buChar char="•"/>
            </a:pPr>
            <a:r>
              <a:rPr lang="en-US" b="0" dirty="0"/>
              <a:t>For example:</a:t>
            </a:r>
          </a:p>
          <a:p>
            <a:pPr marL="628650" lvl="1" indent="-171450">
              <a:buFont typeface="Arial" panose="020B0604020202020204" pitchFamily="34" charset="0"/>
              <a:buChar char="•"/>
            </a:pPr>
            <a:r>
              <a:rPr lang="en-US" b="0" dirty="0"/>
              <a:t>You might issue a </a:t>
            </a:r>
            <a:r>
              <a:rPr lang="en-US" b="0" i="1" dirty="0" err="1"/>
              <a:t>sh</a:t>
            </a:r>
            <a:r>
              <a:rPr lang="en-US" b="0" i="0" dirty="0"/>
              <a:t> command to start a shell session.</a:t>
            </a:r>
          </a:p>
          <a:p>
            <a:pPr marL="628650" lvl="1" indent="-171450">
              <a:buFont typeface="Arial" panose="020B0604020202020204" pitchFamily="34" charset="0"/>
              <a:buChar char="•"/>
            </a:pPr>
            <a:r>
              <a:rPr lang="en-US" b="0" i="0" dirty="0"/>
              <a:t>Or, you might issue a </a:t>
            </a:r>
            <a:r>
              <a:rPr lang="en-US" b="0" i="1" dirty="0"/>
              <a:t>flask</a:t>
            </a:r>
            <a:r>
              <a:rPr lang="en-US" b="0" i="0" dirty="0"/>
              <a:t> command to start the Flask web server.</a:t>
            </a:r>
          </a:p>
          <a:p>
            <a:pPr marL="171450" lvl="0" indent="-171450">
              <a:buFont typeface="Arial" panose="020B0604020202020204" pitchFamily="34" charset="0"/>
              <a:buChar char="•"/>
            </a:pPr>
            <a:r>
              <a:rPr lang="en-US" b="0" i="0" dirty="0"/>
              <a:t>Whatever you do with the </a:t>
            </a:r>
            <a:r>
              <a:rPr lang="en-US" b="1" i="0" dirty="0"/>
              <a:t>CMD </a:t>
            </a:r>
            <a:r>
              <a:rPr lang="en-US" b="0" i="0" dirty="0"/>
              <a:t>instruction, just know you need to have one and only one </a:t>
            </a:r>
            <a:r>
              <a:rPr lang="en-US" b="1" i="0" dirty="0"/>
              <a:t>CMD</a:t>
            </a:r>
            <a:r>
              <a:rPr lang="en-US" b="0" i="0" dirty="0"/>
              <a:t> instruction and it must be the final </a:t>
            </a:r>
            <a:r>
              <a:rPr lang="en-US" b="0" i="0" dirty="0" err="1"/>
              <a:t>Dockerfile</a:t>
            </a:r>
            <a:r>
              <a:rPr lang="en-US" b="0" i="0" dirty="0"/>
              <a:t> instruction.</a:t>
            </a:r>
          </a:p>
          <a:p>
            <a:pPr marL="171450" lvl="0" indent="-171450">
              <a:buFont typeface="Arial" panose="020B0604020202020204" pitchFamily="34" charset="0"/>
              <a:buChar char="•"/>
            </a:pPr>
            <a:r>
              <a:rPr lang="en-US" b="0" i="0" dirty="0"/>
              <a:t>In our </a:t>
            </a:r>
            <a:r>
              <a:rPr lang="en-US" b="0" i="0" dirty="0" err="1"/>
              <a:t>Dockerfile</a:t>
            </a:r>
            <a:r>
              <a:rPr lang="en-US" b="0" i="0" dirty="0"/>
              <a:t>, we have a </a:t>
            </a:r>
            <a:r>
              <a:rPr lang="en-US" b="1" i="0" dirty="0"/>
              <a:t>CMD </a:t>
            </a:r>
            <a:r>
              <a:rPr lang="en-US" b="0" i="0" dirty="0"/>
              <a:t>instruction which executes the </a:t>
            </a:r>
            <a:r>
              <a:rPr lang="en-US" b="0" i="1" dirty="0" err="1"/>
              <a:t>sh</a:t>
            </a:r>
            <a:r>
              <a:rPr lang="en-US" b="1" i="1" dirty="0"/>
              <a:t> </a:t>
            </a:r>
            <a:r>
              <a:rPr lang="en-US" b="0" i="0" dirty="0"/>
              <a:t>command to start a shell session.</a:t>
            </a:r>
          </a:p>
          <a:p>
            <a:pPr marL="628650" lvl="1" indent="-171450">
              <a:buFont typeface="Arial" panose="020B0604020202020204" pitchFamily="34" charset="0"/>
              <a:buChar char="•"/>
            </a:pPr>
            <a:r>
              <a:rPr lang="en-US" b="0" i="0" dirty="0"/>
              <a:t>This means we will have shell access to a Container as soon as we start and attach to it.</a:t>
            </a:r>
          </a:p>
          <a:p>
            <a:pPr marL="628650" lvl="1" indent="-171450">
              <a:buFont typeface="Arial" panose="020B0604020202020204" pitchFamily="34" charset="0"/>
              <a:buChar char="•"/>
            </a:pPr>
            <a:r>
              <a:rPr lang="en-US" b="0" i="0" dirty="0"/>
              <a:t>If your not sure what that means, don’t sweat because you will soon see for yourself exactly how this works.</a:t>
            </a:r>
          </a:p>
          <a:p>
            <a:pPr marL="171450" lvl="0" indent="-171450">
              <a:buFont typeface="Arial" panose="020B0604020202020204" pitchFamily="34" charset="0"/>
              <a:buChar char="•"/>
            </a:pPr>
            <a:r>
              <a:rPr lang="en-US" b="0" dirty="0"/>
              <a:t>Here’s are a couple of other examples of </a:t>
            </a:r>
            <a:r>
              <a:rPr lang="en-US" b="1" dirty="0"/>
              <a:t>CMD </a:t>
            </a:r>
            <a:r>
              <a:rPr lang="en-US" b="0" dirty="0"/>
              <a:t>instructions:</a:t>
            </a:r>
          </a:p>
          <a:p>
            <a:pPr marL="628650" lvl="1" indent="-171450">
              <a:buFont typeface="Arial" panose="020B0604020202020204" pitchFamily="34" charset="0"/>
              <a:buChar char="•"/>
            </a:pPr>
            <a:r>
              <a:rPr lang="en-US" b="0" dirty="0"/>
              <a:t>This </a:t>
            </a:r>
            <a:r>
              <a:rPr lang="en-US" b="1" dirty="0"/>
              <a:t>CMD </a:t>
            </a:r>
            <a:r>
              <a:rPr lang="en-US" b="0" dirty="0"/>
              <a:t>instruction will print </a:t>
            </a:r>
            <a:r>
              <a:rPr lang="en-US" b="0" i="1" dirty="0"/>
              <a:t>Hello World</a:t>
            </a:r>
            <a:r>
              <a:rPr lang="en-US" b="0" i="0" dirty="0"/>
              <a:t> to the Docker Host terminal.</a:t>
            </a:r>
            <a:endParaRPr lang="en-US" b="0" dirty="0"/>
          </a:p>
          <a:p>
            <a:pPr marL="628650" lvl="1" indent="-171450">
              <a:buFont typeface="Arial" panose="020B0604020202020204" pitchFamily="34" charset="0"/>
              <a:buChar char="•"/>
            </a:pPr>
            <a:r>
              <a:rPr lang="en-US" b="0" dirty="0"/>
              <a:t>And this </a:t>
            </a:r>
            <a:r>
              <a:rPr lang="en-US" b="1" dirty="0"/>
              <a:t>CMD</a:t>
            </a:r>
            <a:r>
              <a:rPr lang="en-US" b="0" dirty="0"/>
              <a:t> instruction starts a Flask web server with arguments to listen to TCP port on any IP address .</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finish off our </a:t>
            </a:r>
            <a:r>
              <a:rPr lang="en-US" b="0" dirty="0" err="1"/>
              <a:t>Dockerfile</a:t>
            </a:r>
            <a:r>
              <a:rPr lang="en-US" b="0" dirty="0"/>
              <a:t> with a </a:t>
            </a:r>
            <a:r>
              <a:rPr lang="en-US" b="1" dirty="0"/>
              <a:t>CMD </a:t>
            </a:r>
            <a:r>
              <a:rPr lang="en-US" b="0" dirty="0"/>
              <a:t>instruction.</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CMD </a:t>
            </a:r>
            <a:r>
              <a:rPr lang="en-US" b="0" dirty="0"/>
              <a:t>instruction with an executable argument of </a:t>
            </a:r>
            <a:r>
              <a:rPr lang="en-US" b="0" i="1" dirty="0"/>
              <a:t>sh.</a:t>
            </a:r>
            <a:endParaRPr lang="en-US" b="0" dirty="0"/>
          </a:p>
          <a:p>
            <a:endParaRPr lang="en-US" b="0" dirty="0"/>
          </a:p>
          <a:p>
            <a:r>
              <a:rPr lang="en-US" b="0" dirty="0"/>
              <a:t>Save the </a:t>
            </a:r>
            <a:r>
              <a:rPr lang="en-US" b="0" dirty="0" err="1"/>
              <a:t>Dockerfile</a:t>
            </a:r>
            <a:r>
              <a:rPr lang="en-US" b="0" i="0" dirty="0"/>
              <a:t> and take a victory lap because it’s done and we are ready to build the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complete </a:t>
            </a:r>
            <a:r>
              <a:rPr lang="en-US" dirty="0" err="1"/>
              <a:t>Dockerfile</a:t>
            </a:r>
            <a:r>
              <a:rPr lang="en-US" dirty="0"/>
              <a:t>, we are ready to build a Docker </a:t>
            </a:r>
            <a:r>
              <a:rPr lang="en-US" b="0" dirty="0"/>
              <a:t>Image.</a:t>
            </a:r>
          </a:p>
          <a:p>
            <a:pPr marL="171450" indent="-171450">
              <a:buFont typeface="Arial" panose="020B0604020202020204" pitchFamily="34" charset="0"/>
              <a:buChar char="•"/>
            </a:pPr>
            <a:r>
              <a:rPr lang="en-US" b="0" dirty="0"/>
              <a:t>We build the Docker Image from the Docker CLI so open your terminal and make sure your working directory is the directory with your </a:t>
            </a:r>
            <a:r>
              <a:rPr lang="en-US" b="0" dirty="0" err="1"/>
              <a:t>Dockerfile</a:t>
            </a:r>
            <a:r>
              <a:rPr lang="en-US" b="0" dirty="0"/>
              <a:t> in it.</a:t>
            </a:r>
          </a:p>
          <a:p>
            <a:pPr marL="171450" lvl="0" indent="-171450">
              <a:buFont typeface="Arial" panose="020B0604020202020204" pitchFamily="34" charset="0"/>
              <a:buChar char="•"/>
            </a:pPr>
            <a:r>
              <a:rPr lang="en-US" b="0" dirty="0"/>
              <a:t>To build your Docker Image, use one of these two commands.</a:t>
            </a:r>
          </a:p>
          <a:p>
            <a:pPr marL="628650" lvl="1" indent="-171450">
              <a:buFont typeface="Arial" panose="020B0604020202020204" pitchFamily="34" charset="0"/>
              <a:buChar char="•"/>
            </a:pPr>
            <a:r>
              <a:rPr lang="en-US" b="1" i="1" dirty="0"/>
              <a:t>docker build</a:t>
            </a:r>
            <a:r>
              <a:rPr lang="en-US" b="0" i="1" dirty="0"/>
              <a:t> or </a:t>
            </a:r>
            <a:r>
              <a:rPr lang="en-US" b="1" i="1" dirty="0"/>
              <a:t>docker image build</a:t>
            </a:r>
          </a:p>
          <a:p>
            <a:pPr marL="1085850" lvl="2" indent="-171450">
              <a:buFont typeface="Arial" panose="020B0604020202020204" pitchFamily="34" charset="0"/>
              <a:buChar char="•"/>
            </a:pPr>
            <a:r>
              <a:rPr lang="en-US" b="0" dirty="0"/>
              <a:t>Both commands do the exact same thing and Docker supports either syntax so neither is more correct than the other.</a:t>
            </a:r>
          </a:p>
          <a:p>
            <a:pPr marL="1085850" lvl="2" indent="-171450">
              <a:buFont typeface="Arial" panose="020B0604020202020204" pitchFamily="34" charset="0"/>
              <a:buChar char="•"/>
            </a:pPr>
            <a:r>
              <a:rPr lang="en-US" b="0" dirty="0"/>
              <a:t>The -</a:t>
            </a:r>
            <a:r>
              <a:rPr lang="en-US" b="0" i="1" dirty="0"/>
              <a:t>t </a:t>
            </a:r>
            <a:r>
              <a:rPr lang="en-US" b="0" i="0" dirty="0"/>
              <a:t>flag is required and you follow it with the tag or name for the image.</a:t>
            </a:r>
          </a:p>
          <a:p>
            <a:pPr marL="1085850" lvl="2" indent="-171450">
              <a:buFont typeface="Arial" panose="020B0604020202020204" pitchFamily="34" charset="0"/>
              <a:buChar char="•"/>
            </a:pPr>
            <a:r>
              <a:rPr lang="en-US" b="0" i="0" dirty="0"/>
              <a:t>The last part of the </a:t>
            </a:r>
            <a:r>
              <a:rPr lang="en-US" b="0" i="1" dirty="0"/>
              <a:t>build</a:t>
            </a:r>
            <a:r>
              <a:rPr lang="en-US" b="0" i="0" dirty="0"/>
              <a:t> command is the path to the </a:t>
            </a:r>
            <a:r>
              <a:rPr lang="en-US" b="0" i="0" dirty="0" err="1"/>
              <a:t>Dockerfile</a:t>
            </a:r>
            <a:r>
              <a:rPr lang="en-US" b="0" i="0" dirty="0"/>
              <a:t>; the blueprint for the Docker Image.</a:t>
            </a:r>
          </a:p>
          <a:p>
            <a:pPr marL="1543050" lvl="3" indent="-171450">
              <a:buFont typeface="Arial" panose="020B0604020202020204" pitchFamily="34" charset="0"/>
              <a:buChar char="•"/>
            </a:pPr>
            <a:r>
              <a:rPr lang="en-US" b="0" i="0" dirty="0"/>
              <a:t>If your terminal working directory contains the </a:t>
            </a:r>
            <a:r>
              <a:rPr lang="en-US" b="0" i="0" dirty="0" err="1"/>
              <a:t>Dockerfile</a:t>
            </a:r>
            <a:r>
              <a:rPr lang="en-US" b="0" i="0" dirty="0"/>
              <a:t>, use a dot for the path.</a:t>
            </a:r>
          </a:p>
          <a:p>
            <a:pPr marL="1543050" lvl="3" indent="-171450">
              <a:buFont typeface="Arial" panose="020B0604020202020204" pitchFamily="34" charset="0"/>
              <a:buChar char="•"/>
            </a:pPr>
            <a:r>
              <a:rPr lang="en-US" b="0" i="0" dirty="0"/>
              <a:t>Otherwise, you can specify an absolute or relative path to the </a:t>
            </a:r>
            <a:r>
              <a:rPr lang="en-US" b="0" i="0" dirty="0" err="1"/>
              <a:t>Dockerfile</a:t>
            </a:r>
            <a:r>
              <a:rPr lang="en-US" b="0" i="0" dirty="0"/>
              <a:t> instead.</a:t>
            </a:r>
          </a:p>
          <a:p>
            <a:pPr marL="171450" lvl="0" indent="-171450">
              <a:buFont typeface="Arial" panose="020B0604020202020204" pitchFamily="34" charset="0"/>
              <a:buChar char="•"/>
            </a:pPr>
            <a:r>
              <a:rPr lang="en-US" b="0" i="0" dirty="0"/>
              <a:t>After the Image builds, use the command </a:t>
            </a:r>
            <a:r>
              <a:rPr lang="en-US" b="1" i="1" dirty="0"/>
              <a:t>docker image ls</a:t>
            </a:r>
            <a:r>
              <a:rPr lang="en-US" b="0" i="0" dirty="0"/>
              <a:t> to see the fruit of your labor.</a:t>
            </a:r>
            <a:endParaRPr lang="en-US" b="0" i="1" dirty="0"/>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Docker Image from our terminal and watch what happens.</a:t>
            </a:r>
          </a:p>
          <a:p>
            <a:endParaRPr lang="en-US" dirty="0"/>
          </a:p>
          <a:p>
            <a:pPr marL="171450" indent="-171450">
              <a:buFont typeface="Arial" panose="020B0604020202020204" pitchFamily="34" charset="0"/>
              <a:buChar char="•"/>
            </a:pPr>
            <a:r>
              <a:rPr lang="en-US" dirty="0"/>
              <a:t>Docker will build a layer for each instruction.</a:t>
            </a:r>
          </a:p>
          <a:p>
            <a:pPr marL="628650" lvl="1" indent="-171450">
              <a:buFont typeface="Arial" panose="020B0604020202020204" pitchFamily="34" charset="0"/>
              <a:buChar char="•"/>
            </a:pPr>
            <a:r>
              <a:rPr lang="en-US" dirty="0"/>
              <a:t>We see Docker pull the base image from Docker Hub.</a:t>
            </a:r>
          </a:p>
          <a:p>
            <a:pPr marL="628650" lvl="1" indent="-171450">
              <a:buFont typeface="Arial" panose="020B0604020202020204" pitchFamily="34" charset="0"/>
              <a:buChar char="•"/>
            </a:pPr>
            <a:r>
              <a:rPr lang="en-US" dirty="0"/>
              <a:t>Next, Docker executes all of the </a:t>
            </a:r>
            <a:r>
              <a:rPr lang="en-US" b="1" dirty="0"/>
              <a:t>RUN</a:t>
            </a:r>
            <a:r>
              <a:rPr lang="en-US" dirty="0"/>
              <a:t> instructions we specified which will take a few seconds as several of the instructions require downloads and installations.</a:t>
            </a:r>
          </a:p>
          <a:p>
            <a:pPr marL="628650" lvl="1" indent="-171450">
              <a:buFont typeface="Arial" panose="020B0604020202020204" pitchFamily="34" charset="0"/>
              <a:buChar char="•"/>
            </a:pPr>
            <a:r>
              <a:rPr lang="en-US" dirty="0"/>
              <a:t>Docker sets the </a:t>
            </a:r>
            <a:r>
              <a:rPr lang="en-US" b="1" dirty="0"/>
              <a:t>WORKDIR</a:t>
            </a:r>
            <a:r>
              <a:rPr lang="en-US" b="0" dirty="0"/>
              <a:t>.</a:t>
            </a:r>
          </a:p>
          <a:p>
            <a:pPr marL="628650" lvl="1" indent="-171450">
              <a:buFont typeface="Arial" panose="020B0604020202020204" pitchFamily="34" charset="0"/>
              <a:buChar char="•"/>
            </a:pPr>
            <a:r>
              <a:rPr lang="en-US" b="0" dirty="0" err="1"/>
              <a:t>Cpies</a:t>
            </a:r>
            <a:r>
              <a:rPr lang="en-US" b="0" dirty="0"/>
              <a:t> the </a:t>
            </a:r>
            <a:r>
              <a:rPr lang="en-US" b="0" i="1" dirty="0" err="1"/>
              <a:t>my_script.py</a:t>
            </a:r>
            <a:r>
              <a:rPr lang="en-US" b="0" i="0" dirty="0"/>
              <a:t> file to the Image.</a:t>
            </a:r>
          </a:p>
          <a:p>
            <a:pPr marL="628650" lvl="1" indent="-171450">
              <a:buFont typeface="Arial" panose="020B0604020202020204" pitchFamily="34" charset="0"/>
              <a:buChar char="•"/>
            </a:pPr>
            <a:r>
              <a:rPr lang="en-US" b="0" i="0" dirty="0"/>
              <a:t>Runs the </a:t>
            </a:r>
            <a:r>
              <a:rPr lang="en-US" b="1" i="0" dirty="0"/>
              <a:t>EXPOSE</a:t>
            </a:r>
            <a:r>
              <a:rPr lang="en-US" b="0" i="0" dirty="0"/>
              <a:t> instruction.</a:t>
            </a:r>
          </a:p>
          <a:p>
            <a:pPr marL="628650" lvl="1" indent="-171450">
              <a:buFont typeface="Arial" panose="020B0604020202020204" pitchFamily="34" charset="0"/>
              <a:buChar char="•"/>
            </a:pPr>
            <a:r>
              <a:rPr lang="en-US" b="0" i="0" dirty="0"/>
              <a:t>Adds a </a:t>
            </a:r>
            <a:r>
              <a:rPr lang="en-US" b="1" i="0" dirty="0"/>
              <a:t>LABEL </a:t>
            </a:r>
            <a:r>
              <a:rPr lang="en-US" b="0" i="0" dirty="0"/>
              <a:t>to the Image.</a:t>
            </a:r>
          </a:p>
          <a:p>
            <a:pPr marL="628650" lvl="1" indent="-171450">
              <a:buFont typeface="Arial" panose="020B0604020202020204" pitchFamily="34" charset="0"/>
              <a:buChar char="•"/>
            </a:pPr>
            <a:r>
              <a:rPr lang="en-US" b="0" i="0" dirty="0"/>
              <a:t>And sets the </a:t>
            </a:r>
            <a:r>
              <a:rPr lang="en-US" b="0" i="1" dirty="0" err="1"/>
              <a:t>sh</a:t>
            </a:r>
            <a:r>
              <a:rPr lang="en-US" b="0" i="0" dirty="0"/>
              <a:t> command to run as soon as we launch a container.</a:t>
            </a:r>
          </a:p>
          <a:p>
            <a:pPr marL="171450" lvl="0" indent="-171450">
              <a:buFont typeface="Arial" panose="020B0604020202020204" pitchFamily="34" charset="0"/>
              <a:buChar char="•"/>
            </a:pPr>
            <a:r>
              <a:rPr lang="en-US" b="0" i="0" dirty="0"/>
              <a:t>When the Image build is done, issue the </a:t>
            </a:r>
            <a:r>
              <a:rPr lang="en-US" b="1" i="1" dirty="0"/>
              <a:t>docker image ls</a:t>
            </a:r>
            <a:r>
              <a:rPr lang="en-US" b="0" i="0" dirty="0"/>
              <a:t> and notice we have not two but three images.</a:t>
            </a:r>
          </a:p>
          <a:p>
            <a:pPr marL="628650" lvl="1" indent="-171450">
              <a:buFont typeface="Arial" panose="020B0604020202020204" pitchFamily="34" charset="0"/>
              <a:buChar char="•"/>
            </a:pPr>
            <a:r>
              <a:rPr lang="en-US" b="0" i="0" dirty="0"/>
              <a:t>We still have the </a:t>
            </a:r>
            <a:r>
              <a:rPr lang="en-US" b="1" i="0" dirty="0"/>
              <a:t>Hello-World</a:t>
            </a:r>
            <a:r>
              <a:rPr lang="en-US" b="0" i="0" dirty="0"/>
              <a:t> image.</a:t>
            </a:r>
          </a:p>
          <a:p>
            <a:pPr marL="628650" lvl="1" indent="-171450">
              <a:buFont typeface="Arial" panose="020B0604020202020204" pitchFamily="34" charset="0"/>
              <a:buChar char="•"/>
            </a:pPr>
            <a:r>
              <a:rPr lang="en-US" b="0" i="0" dirty="0"/>
              <a:t>We have the </a:t>
            </a:r>
            <a:r>
              <a:rPr lang="en-US" b="1" i="0" dirty="0"/>
              <a:t>Python:3.8-alpine</a:t>
            </a:r>
            <a:r>
              <a:rPr lang="en-US" b="0" i="0" dirty="0"/>
              <a:t> image that downloaded from Docker Hub.</a:t>
            </a:r>
          </a:p>
          <a:p>
            <a:pPr marL="628650" lvl="1" indent="-171450">
              <a:buFont typeface="Arial" panose="020B0604020202020204" pitchFamily="34" charset="0"/>
              <a:buChar char="•"/>
            </a:pPr>
            <a:r>
              <a:rPr lang="en-US" i="0" dirty="0"/>
              <a:t>And we have the </a:t>
            </a:r>
            <a:r>
              <a:rPr lang="en-US" b="1" i="0" dirty="0" err="1"/>
              <a:t>my_image</a:t>
            </a:r>
            <a:r>
              <a:rPr lang="en-US" b="0" i="0" dirty="0"/>
              <a:t> Image that we just made.</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t>
            </a:r>
            <a:r>
              <a:rPr lang="en-US" i="0"/>
              <a:t>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great as it is to be able to build Images, we need to be able to remove Images too.</a:t>
            </a:r>
          </a:p>
          <a:p>
            <a:pPr marL="171450" indent="-171450">
              <a:buFont typeface="Arial" panose="020B0604020202020204" pitchFamily="34" charset="0"/>
              <a:buChar char="•"/>
            </a:pPr>
            <a:r>
              <a:rPr lang="en-US" dirty="0"/>
              <a:t>To do that, start with </a:t>
            </a:r>
            <a:r>
              <a:rPr lang="en-US" b="0" i="0" dirty="0"/>
              <a:t>a </a:t>
            </a:r>
            <a:r>
              <a:rPr lang="en-US" b="1" i="1" dirty="0"/>
              <a:t>docker image ls</a:t>
            </a:r>
            <a:r>
              <a:rPr lang="en-US" b="0" i="0" dirty="0"/>
              <a:t>, so we can get the details we need to remove an Image.</a:t>
            </a:r>
          </a:p>
          <a:p>
            <a:pPr marL="171450" indent="-171450">
              <a:buFont typeface="Arial" panose="020B0604020202020204" pitchFamily="34" charset="0"/>
              <a:buChar char="•"/>
            </a:pPr>
            <a:r>
              <a:rPr lang="en-US" b="0" i="0" dirty="0"/>
              <a:t>Next, use the </a:t>
            </a:r>
            <a:r>
              <a:rPr lang="en-US" b="1" i="1" dirty="0"/>
              <a:t>docker image rm</a:t>
            </a:r>
            <a:r>
              <a:rPr lang="en-US" b="0" i="1" dirty="0"/>
              <a:t> </a:t>
            </a:r>
            <a:r>
              <a:rPr lang="en-US" b="0" i="0" dirty="0"/>
              <a:t>command with either the image tag, </a:t>
            </a:r>
            <a:r>
              <a:rPr lang="en-US" b="0" i="1" dirty="0" err="1"/>
              <a:t>my_image</a:t>
            </a:r>
            <a:r>
              <a:rPr lang="en-US" b="0" i="0" dirty="0"/>
              <a:t> in this case.</a:t>
            </a:r>
          </a:p>
          <a:p>
            <a:pPr marL="628650" lvl="1" indent="-171450">
              <a:buFont typeface="Arial" panose="020B0604020202020204" pitchFamily="34" charset="0"/>
              <a:buChar char="•"/>
            </a:pPr>
            <a:r>
              <a:rPr lang="en-US" b="0" i="0" dirty="0"/>
              <a:t>You can also use the </a:t>
            </a:r>
            <a:r>
              <a:rPr lang="en-US" b="0" i="1" dirty="0" err="1"/>
              <a:t>image_id</a:t>
            </a:r>
            <a:r>
              <a:rPr lang="en-US" b="0" i="0" dirty="0"/>
              <a:t> instead of the tag, if you like.</a:t>
            </a:r>
          </a:p>
          <a:p>
            <a:pPr marL="628650" lvl="1" indent="-171450">
              <a:buFont typeface="Arial" panose="020B0604020202020204" pitchFamily="34" charset="0"/>
              <a:buChar char="•"/>
            </a:pPr>
            <a:r>
              <a:rPr lang="en-US" b="0" i="0" dirty="0"/>
              <a:t>Sometimes you might need to use the </a:t>
            </a:r>
            <a:r>
              <a:rPr lang="en-US" b="0" i="1" dirty="0"/>
              <a:t>-f</a:t>
            </a:r>
            <a:r>
              <a:rPr lang="en-US" b="0" i="0" dirty="0"/>
              <a:t> flag to force an Image to delete.</a:t>
            </a:r>
          </a:p>
          <a:p>
            <a:pPr marL="171450" lvl="0" indent="-171450">
              <a:buFont typeface="Arial" panose="020B0604020202020204" pitchFamily="34" charset="0"/>
              <a:buChar char="•"/>
            </a:pPr>
            <a:r>
              <a:rPr lang="en-US" b="0" i="0" dirty="0"/>
              <a:t>After you remove the image, check your Image repository with the </a:t>
            </a:r>
            <a:r>
              <a:rPr lang="en-US" b="1" i="1" dirty="0"/>
              <a:t>docker image ls</a:t>
            </a:r>
            <a:r>
              <a:rPr lang="en-US" b="0" i="0" dirty="0"/>
              <a:t> command.</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those commands in the terminal to see how it looks.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see our list of images again, with the </a:t>
            </a:r>
            <a:r>
              <a:rPr lang="en-US" b="1" i="1" dirty="0"/>
              <a:t>docker image ls</a:t>
            </a:r>
            <a:r>
              <a:rPr lang="en-US" b="0" i="1" dirty="0"/>
              <a:t> </a:t>
            </a:r>
            <a:r>
              <a:rPr lang="en-US" b="0" i="0" dirty="0"/>
              <a:t>command.</a:t>
            </a:r>
            <a:endParaRPr lang="en-US" i="0" dirty="0"/>
          </a:p>
          <a:p>
            <a:pPr marL="171450" indent="-171450">
              <a:buFont typeface="Arial" panose="020B0604020202020204" pitchFamily="34" charset="0"/>
              <a:buChar char="•"/>
            </a:pPr>
            <a:r>
              <a:rPr lang="en-US" dirty="0"/>
              <a:t>Next issue the </a:t>
            </a:r>
            <a:r>
              <a:rPr lang="en-US" b="1" i="1" dirty="0"/>
              <a:t>docker image rm </a:t>
            </a:r>
            <a:r>
              <a:rPr lang="en-US" b="1" i="1" dirty="0" err="1"/>
              <a:t>my_image</a:t>
            </a:r>
            <a:r>
              <a:rPr lang="en-US" b="0" i="1" dirty="0"/>
              <a:t> </a:t>
            </a:r>
            <a:r>
              <a:rPr lang="en-US" b="0" i="0" dirty="0"/>
              <a:t>command to delete the image we created.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more time, run the </a:t>
            </a:r>
            <a:r>
              <a:rPr lang="en-US" b="1" i="1" dirty="0"/>
              <a:t>docker image ls</a:t>
            </a:r>
            <a:r>
              <a:rPr lang="en-US" b="0" i="1" dirty="0"/>
              <a:t> </a:t>
            </a:r>
            <a:r>
              <a:rPr lang="en-US" b="0" i="0" dirty="0"/>
              <a:t>command and we no longer see our Image in the local repository.</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that we will need that Image to create some actual Containers with so here’s a challenge for you:</a:t>
            </a:r>
          </a:p>
          <a:p>
            <a:pPr marL="171450" indent="-171450">
              <a:buFont typeface="Arial" panose="020B0604020202020204" pitchFamily="34" charset="0"/>
              <a:buChar char="•"/>
            </a:pPr>
            <a:r>
              <a:rPr lang="en-US" dirty="0"/>
              <a:t>Rebuild the Docker Image using the commands we just used and see if you notice any difference between the first and second builds.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give it a try.</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like the first time, use the </a:t>
            </a:r>
            <a:r>
              <a:rPr lang="en-US" b="1" i="1" dirty="0"/>
              <a:t>docker image build</a:t>
            </a:r>
            <a:r>
              <a:rPr lang="en-US" b="0" i="1" dirty="0"/>
              <a:t> </a:t>
            </a:r>
            <a:r>
              <a:rPr lang="en-US" b="0" i="0" dirty="0"/>
              <a:t>command with a tag of </a:t>
            </a:r>
            <a:r>
              <a:rPr lang="en-US" b="0" i="1" dirty="0" err="1"/>
              <a:t>my_image</a:t>
            </a:r>
            <a:r>
              <a:rPr lang="en-US" b="1" i="1" dirty="0"/>
              <a:t> </a:t>
            </a:r>
            <a:r>
              <a:rPr lang="en-US" b="0" i="0" dirty="0"/>
              <a:t>and a path of dot.</a:t>
            </a:r>
          </a:p>
          <a:p>
            <a:pPr marL="171450" indent="-171450">
              <a:buFont typeface="Arial" panose="020B0604020202020204" pitchFamily="34" charset="0"/>
              <a:buChar char="•"/>
            </a:pPr>
            <a:r>
              <a:rPr lang="en-US" b="0" i="0" dirty="0"/>
              <a:t>Watch the Image build again and notice how quickly the </a:t>
            </a:r>
            <a:r>
              <a:rPr lang="en-US" b="1" i="0" dirty="0"/>
              <a:t>FROM</a:t>
            </a:r>
            <a:r>
              <a:rPr lang="en-US" b="0" i="0" dirty="0"/>
              <a:t> instruction runs this time.</a:t>
            </a:r>
          </a:p>
          <a:p>
            <a:pPr marL="628650" lvl="1" indent="-171450">
              <a:buFont typeface="Arial" panose="020B0604020202020204" pitchFamily="34" charset="0"/>
              <a:buChar char="•"/>
            </a:pPr>
            <a:r>
              <a:rPr lang="en-US" b="0" i="0" dirty="0"/>
              <a:t>Any idea why this happens so quickly?</a:t>
            </a:r>
          </a:p>
          <a:p>
            <a:pPr marL="628650" lvl="1" indent="-171450">
              <a:buFont typeface="Arial" panose="020B0604020202020204" pitchFamily="34" charset="0"/>
              <a:buChar char="•"/>
            </a:pPr>
            <a:r>
              <a:rPr lang="en-US" b="0" i="0" dirty="0"/>
              <a:t>It’s because Docker is smart enough to check its local repository and see that it already has a copy of the </a:t>
            </a:r>
            <a:r>
              <a:rPr lang="en-US" b="1" i="0" dirty="0"/>
              <a:t>python:3.8-alpine</a:t>
            </a:r>
            <a:r>
              <a:rPr lang="en-US" b="0" i="0" dirty="0"/>
              <a:t> image.</a:t>
            </a:r>
          </a:p>
          <a:p>
            <a:pPr marL="628650" lvl="1" indent="-171450">
              <a:buFont typeface="Arial" panose="020B0604020202020204" pitchFamily="34" charset="0"/>
              <a:buChar char="•"/>
            </a:pPr>
            <a:r>
              <a:rPr lang="en-US" b="0" i="0" dirty="0"/>
              <a:t>Docker doesn’t have to download that Image from Docker Hub again. </a:t>
            </a:r>
          </a:p>
          <a:p>
            <a:pPr marL="171450" lvl="0" indent="-171450">
              <a:buFont typeface="Arial" panose="020B0604020202020204" pitchFamily="34" charset="0"/>
              <a:buChar char="•"/>
            </a:pPr>
            <a:r>
              <a:rPr lang="en-US" b="0" i="0" dirty="0"/>
              <a:t>Otherwise, this build process will be identical to the first build.</a:t>
            </a:r>
          </a:p>
          <a:p>
            <a:pPr marL="171450" lvl="0" indent="-171450">
              <a:buFont typeface="Arial" panose="020B0604020202020204" pitchFamily="34" charset="0"/>
              <a:buChar char="•"/>
            </a:pPr>
            <a:r>
              <a:rPr lang="en-US" b="0" i="0" dirty="0"/>
              <a:t>Once the build is done, use the </a:t>
            </a:r>
            <a:r>
              <a:rPr lang="en-US" b="1" i="1" dirty="0"/>
              <a:t>docker image ls</a:t>
            </a:r>
            <a:r>
              <a:rPr lang="en-US" b="0" i="1" dirty="0"/>
              <a:t> </a:t>
            </a:r>
            <a:r>
              <a:rPr lang="en-US" b="0" i="0" dirty="0"/>
              <a:t>to see your new Image.</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We now have an image that we can use to create Containers.  Let’s get to the good stuff and, finally, </a:t>
            </a:r>
            <a:r>
              <a:rPr lang="en-US" b="0" i="0"/>
              <a:t>create Containers. </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hub.docker.com/signup" TargetMode="External"/><Relationship Id="rId7"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wwt.com/hullt/docker-foundations" TargetMode="External"/><Relationship Id="rId5" Type="http://schemas.openxmlformats.org/officeDocument/2006/relationships/hyperlink" Target="https://atc-support.apps.wwtatc.com/vpn_acces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9.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40.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4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2.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3.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4.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5.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6.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7.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8.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9.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50.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51.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2.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3.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6.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6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6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hyperlink" Target="https://github.wwt.com/pages/hullt/devnet-quizzes/docker-fundamentals/"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hyperlink" Target="https://en.wikipedia.org/wiki/Docker_%28software%29" TargetMode="External"/><Relationship Id="rId1" Type="http://schemas.openxmlformats.org/officeDocument/2006/relationships/slideLayout" Target="../slideLayouts/slideLayout2.xml"/><Relationship Id="rId4" Type="http://schemas.openxmlformats.org/officeDocument/2006/relationships/hyperlink" Target="https://diveintodocker.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fontScale="92500" lnSpcReduction="10000"/>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Connect to the ATC VPN</a:t>
            </a:r>
          </a:p>
          <a:p>
            <a:pPr lvl="1"/>
            <a:r>
              <a:rPr lang="en-US" dirty="0">
                <a:hlinkClick r:id="rId5"/>
              </a:rPr>
              <a:t>https://atc-support.apps.wwtatc.com/vpn_access</a:t>
            </a:r>
            <a:endParaRPr lang="en-US" dirty="0"/>
          </a:p>
          <a:p>
            <a:r>
              <a:rPr lang="en-US" dirty="0"/>
              <a:t>Download this repo from WWT’s internal GitHub</a:t>
            </a:r>
          </a:p>
          <a:p>
            <a:pPr lvl="1"/>
            <a:r>
              <a:rPr lang="en-US" dirty="0">
                <a:hlinkClick r:id="rId6"/>
              </a:rPr>
              <a:t>https://github.wwt.com/hullt/docker-foundations</a:t>
            </a:r>
            <a:endParaRPr lang="en-US" dirty="0"/>
          </a:p>
          <a:p>
            <a:r>
              <a:rPr lang="en-US" dirty="0"/>
              <a:t>Install a code editor</a:t>
            </a:r>
          </a:p>
          <a:p>
            <a:pPr lvl="1"/>
            <a:r>
              <a:rPr lang="en-US" dirty="0">
                <a:hlinkClick r:id="rId7"/>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A8762DFA-84EF-BA46-AEEC-6DDBEE79FC13}"/>
              </a:ext>
            </a:extLst>
          </p:cNvPr>
          <p:cNvPicPr>
            <a:picLocks noChangeAspect="1"/>
          </p:cNvPicPr>
          <p:nvPr/>
        </p:nvPicPr>
        <p:blipFill>
          <a:blip r:embed="rId8"/>
          <a:stretch>
            <a:fillRect/>
          </a:stretch>
        </p:blipFill>
        <p:spPr>
          <a:xfrm rot="1659635">
            <a:off x="6808477" y="3473205"/>
            <a:ext cx="1434780" cy="529997"/>
          </a:xfrm>
          <a:prstGeom prst="rect">
            <a:avLst/>
          </a:prstGeom>
        </p:spPr>
      </p:pic>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23" presetClass="entr" presetSubtype="32" fill="hold" nodeType="after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4*#ppt_w"/>
                                          </p:val>
                                        </p:tav>
                                        <p:tav tm="100000">
                                          <p:val>
                                            <p:strVal val="#ppt_w"/>
                                          </p:val>
                                        </p:tav>
                                      </p:tavLst>
                                    </p:anim>
                                    <p:anim calcmode="lin" valueType="num">
                                      <p:cBhvr>
                                        <p:cTn id="31"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348930" cy="523220"/>
          </a:xfrm>
          <a:prstGeom prst="rect">
            <a:avLst/>
          </a:prstGeom>
          <a:noFill/>
        </p:spPr>
        <p:txBody>
          <a:bodyPr wrap="none" rtlCol="0">
            <a:spAutoFit/>
          </a:bodyPr>
          <a:lstStyle/>
          <a:p>
            <a:r>
              <a:rPr lang="en-US" sz="2800" dirty="0">
                <a:solidFill>
                  <a:srgbClr val="FFFF00"/>
                </a:solidFill>
              </a:rPr>
              <a:t>LABEL version="1.0" \</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668877" cy="523220"/>
          </a:xfrm>
          <a:prstGeom prst="rect">
            <a:avLst/>
          </a:prstGeom>
          <a:noFill/>
        </p:spPr>
        <p:txBody>
          <a:bodyPr wrap="none" rtlCol="0">
            <a:spAutoFit/>
          </a:bodyPr>
          <a:lstStyle/>
          <a:p>
            <a:pPr lvl="1"/>
            <a:r>
              <a:rPr lang="en-US" sz="2800" dirty="0">
                <a:solidFill>
                  <a:srgbClr val="FFFF00"/>
                </a:solidFill>
              </a:rPr>
              <a:t>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25">
                                            <p:txEl>
                                              <p:pRg st="0" end="0"/>
                                            </p:txEl>
                                          </p:spTgt>
                                        </p:tgtEl>
                                        <p:attrNameLst>
                                          <p:attrName>style.visibility</p:attrName>
                                        </p:attrNameLst>
                                      </p:cBhvr>
                                      <p:to>
                                        <p:strVal val="visible"/>
                                      </p:to>
                                    </p:set>
                                    <p:animEffect transition="in" filter="dissolve">
                                      <p:cBhvr>
                                        <p:cTn id="6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199" y="1825625"/>
            <a:ext cx="10816525" cy="1817567"/>
          </a:xfrm>
        </p:spPr>
        <p:txBody>
          <a:bodyPr>
            <a:normAutofit/>
          </a:bodyPr>
          <a:lstStyle/>
          <a:p>
            <a:r>
              <a:rPr lang="en-US" dirty="0"/>
              <a:t>Specifies the </a:t>
            </a:r>
            <a:r>
              <a:rPr lang="en-US" dirty="0">
                <a:solidFill>
                  <a:srgbClr val="FFFF00"/>
                </a:solidFill>
              </a:rPr>
              <a:t>executable</a:t>
            </a:r>
            <a:r>
              <a:rPr lang="en-US" dirty="0"/>
              <a:t> for Containers to run at </a:t>
            </a:r>
            <a:r>
              <a:rPr lang="en-US" dirty="0">
                <a:solidFill>
                  <a:srgbClr val="FFFF00"/>
                </a:solidFill>
              </a:rPr>
              <a:t>startup </a:t>
            </a:r>
            <a:r>
              <a:rPr lang="en-US" dirty="0"/>
              <a:t>(</a:t>
            </a:r>
            <a:r>
              <a:rPr lang="en-US" dirty="0" err="1"/>
              <a:t>sh</a:t>
            </a:r>
            <a:r>
              <a:rPr lang="en-US" dirty="0"/>
              <a:t>, flask, etc.)</a:t>
            </a:r>
          </a:p>
          <a:p>
            <a:r>
              <a:rPr lang="en-US" dirty="0"/>
              <a:t>Only </a:t>
            </a:r>
            <a:r>
              <a:rPr lang="en-US" dirty="0">
                <a:solidFill>
                  <a:srgbClr val="FFFF00"/>
                </a:solidFill>
              </a:rPr>
              <a:t>one</a:t>
            </a:r>
            <a:r>
              <a:rPr lang="en-US" dirty="0"/>
              <a:t> CMD instruction allowed</a:t>
            </a:r>
          </a:p>
          <a:p>
            <a:r>
              <a:rPr lang="en-US" dirty="0"/>
              <a:t>The </a:t>
            </a:r>
            <a:r>
              <a:rPr lang="en-US" dirty="0">
                <a:solidFill>
                  <a:srgbClr val="FFFF00"/>
                </a:solidFill>
              </a:rPr>
              <a:t>Final </a:t>
            </a:r>
            <a:r>
              <a:rPr lang="en-US" dirty="0" err="1"/>
              <a:t>Dockerfile</a:t>
            </a:r>
            <a:r>
              <a:rPr lang="en-US" dirty="0"/>
              <a:t> instruction</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a:p>
            <a:r>
              <a:rPr lang="en-US" dirty="0"/>
              <a:t>List your Docker Images with the terminal command:</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8" name="Picture 7" descr="A close up of a sign&#10;&#10;Description automatically generated">
            <a:extLst>
              <a:ext uri="{FF2B5EF4-FFF2-40B4-BE49-F238E27FC236}">
                <a16:creationId xmlns:a16="http://schemas.microsoft.com/office/drawing/2014/main" id="{C934B806-1919-1546-920D-388B01D660F6}"/>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9651018"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necessary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command</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servers</a:t>
            </a:r>
            <a:r>
              <a:rPr lang="en-US" dirty="0"/>
              <a:t> and 2 x </a:t>
            </a:r>
            <a:r>
              <a:rPr lang="en-US" dirty="0">
                <a:solidFill>
                  <a:srgbClr val="7030A0"/>
                </a:solidFill>
              </a:rPr>
              <a:t>database servers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50"/>
                </a:solidFill>
              </a:rPr>
              <a:t>create/deploy</a:t>
            </a:r>
            <a:r>
              <a:rPr lang="en-US" dirty="0"/>
              <a:t> and </a:t>
            </a:r>
            <a:r>
              <a:rPr lang="en-US" dirty="0">
                <a:solidFill>
                  <a:srgbClr val="7030A0"/>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5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rgbClr val="7030A0"/>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and Containers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2"/>
              </a:rPr>
              <a:t>https://github.wwt.com/pages/hullt/devnet-quizzes/docker-fundamentals/</a:t>
            </a:r>
            <a:endParaRPr lang="en-US" dirty="0"/>
          </a:p>
        </p:txBody>
      </p:sp>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3"/>
          <a:stretch>
            <a:fillRect/>
          </a:stretch>
        </p:blipFill>
        <p:spPr>
          <a:xfrm>
            <a:off x="3428288" y="1394749"/>
            <a:ext cx="5182312" cy="4068502"/>
          </a:xfrm>
          <a:prstGeom prst="rect">
            <a:avLst/>
          </a:prstGeom>
        </p:spPr>
      </p:pic>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2"/>
              </a:rPr>
              <a:t>https://docs.docker.com/install</a:t>
            </a:r>
          </a:p>
          <a:p>
            <a:r>
              <a:rPr lang="en-US" dirty="0">
                <a:hlinkClick r:id="rId2"/>
              </a:rPr>
              <a:t>https://docs.docker.com/engine/docker-overview</a:t>
            </a:r>
          </a:p>
          <a:p>
            <a:r>
              <a:rPr lang="en-US" dirty="0">
                <a:hlinkClick r:id="rId2"/>
              </a:rPr>
              <a:t>https://docs.docker.com/engine/reference/builder</a:t>
            </a:r>
          </a:p>
          <a:p>
            <a:r>
              <a:rPr lang="en-US" dirty="0">
                <a:hlinkClick r:id="rId2"/>
              </a:rPr>
              <a:t>https://docs.docker.com/engine/reference/commandline</a:t>
            </a:r>
          </a:p>
          <a:p>
            <a:r>
              <a:rPr lang="en-US" dirty="0">
                <a:hlinkClick r:id="rId2"/>
              </a:rPr>
              <a:t>https://docs.docker.com/network/</a:t>
            </a:r>
          </a:p>
          <a:p>
            <a:r>
              <a:rPr lang="en-US" dirty="0">
                <a:hlinkClick r:id="rId2"/>
              </a:rPr>
              <a:t>https://docs.docker.com/compose</a:t>
            </a:r>
          </a:p>
          <a:p>
            <a:r>
              <a:rPr lang="en-US" dirty="0">
                <a:hlinkClick r:id="rId2"/>
              </a:rPr>
              <a:t>https://en.wikipedia.org/wiki/Docker_%28software%29</a:t>
            </a:r>
            <a:endParaRPr lang="en-US" dirty="0"/>
          </a:p>
          <a:p>
            <a:r>
              <a:rPr lang="en-US" dirty="0">
                <a:hlinkClick r:id="rId3"/>
              </a:rPr>
              <a:t>https://en.wikipedia.org/wiki/OS-level_virtualization</a:t>
            </a:r>
            <a:endParaRPr lang="en-US" dirty="0"/>
          </a:p>
          <a:p>
            <a:r>
              <a:rPr lang="en-US" dirty="0">
                <a:hlinkClick r:id="rId4"/>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7310</TotalTime>
  <Words>10813</Words>
  <Application>Microsoft Macintosh PowerPoint</Application>
  <PresentationFormat>Widescreen</PresentationFormat>
  <Paragraphs>1061</Paragraphs>
  <Slides>90</Slides>
  <Notes>81</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216</cp:revision>
  <dcterms:created xsi:type="dcterms:W3CDTF">2020-02-11T00:22:44Z</dcterms:created>
  <dcterms:modified xsi:type="dcterms:W3CDTF">2020-03-17T06:15:12Z</dcterms:modified>
</cp:coreProperties>
</file>